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2b88ec4cc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2b88ec4cc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2b88ec4cc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2b88ec4cc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2b88ec4cc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2b88ec4cc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2b88ec4cc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2b88ec4cc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2b88ec4cc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2b88ec4cc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2b88ec4cc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2b88ec4cc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2b88ec4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2b88ec4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2b88ec4cc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2b88ec4cc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사용되는 emoji 인터페이스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grid 형태의 list에서 눈으로 찾기 &amp; keyword로 검색 (iOS, android 기본 키보드)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type하는 단어를 인식해서 추천 (네이버 키보드, slyder 키보드)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2b88ec4cc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2b88ec4cc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오늘날의 화려한 ml dl vision 관련 얘기로 시작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face detection을 할수있음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2b88ec4cc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2b88ec4cc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2b88ec4c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2b88ec4c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2b88ec4cc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2b88ec4cc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2b88ec4cc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2b88ec4cc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11" Type="http://schemas.openxmlformats.org/officeDocument/2006/relationships/image" Target="../media/image14.png"/><Relationship Id="rId10" Type="http://schemas.openxmlformats.org/officeDocument/2006/relationships/image" Target="../media/image22.png"/><Relationship Id="rId9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Emoji-face-keyboard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Team 4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곽준호 김선준 박지호 박종석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Expected challenges and solutions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729450" y="2078875"/>
            <a:ext cx="7688700" cy="29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Challenges</a:t>
            </a:r>
            <a:r>
              <a:rPr lang="ko"/>
              <a:t>/</a:t>
            </a:r>
            <a:r>
              <a:rPr lang="ko">
                <a:solidFill>
                  <a:srgbClr val="0000FF"/>
                </a:solidFill>
              </a:rPr>
              <a:t>Solutions</a:t>
            </a:r>
            <a:endParaRPr>
              <a:solidFill>
                <a:srgbClr val="0000FF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ko">
                <a:solidFill>
                  <a:srgbClr val="FF0000"/>
                </a:solidFill>
              </a:rPr>
              <a:t>It is hard to recommend emoji only by facial expressions - There are too many emojis.</a:t>
            </a:r>
            <a:br>
              <a:rPr lang="ko"/>
            </a:br>
            <a:r>
              <a:rPr lang="ko">
                <a:solidFill>
                  <a:srgbClr val="0000FF"/>
                </a:solidFill>
              </a:rPr>
              <a:t>We need additional interface that allows users to use several emojis.</a:t>
            </a:r>
            <a:endParaRPr>
              <a:solidFill>
                <a:srgbClr val="0000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>
                <a:solidFill>
                  <a:srgbClr val="FF0000"/>
                </a:solidFill>
              </a:rPr>
              <a:t>Facial expressions vary by people.</a:t>
            </a:r>
            <a:br>
              <a:rPr lang="ko"/>
            </a:br>
            <a:r>
              <a:rPr lang="ko">
                <a:solidFill>
                  <a:srgbClr val="0000FF"/>
                </a:solidFill>
              </a:rPr>
              <a:t>Calibration is needed to support personalization.</a:t>
            </a:r>
            <a:endParaRPr>
              <a:solidFill>
                <a:srgbClr val="0000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>
                <a:solidFill>
                  <a:srgbClr val="FF0000"/>
                </a:solidFill>
              </a:rPr>
              <a:t>Mapping landmark to emojis is challenging.</a:t>
            </a:r>
            <a:br>
              <a:rPr lang="ko"/>
            </a:br>
            <a:r>
              <a:rPr lang="ko">
                <a:solidFill>
                  <a:srgbClr val="0000FF"/>
                </a:solidFill>
              </a:rPr>
              <a:t>We need to find effective way to solve it.</a:t>
            </a:r>
            <a:endParaRPr>
              <a:solidFill>
                <a:srgbClr val="0000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>
                <a:solidFill>
                  <a:srgbClr val="FF0000"/>
                </a:solidFill>
              </a:rPr>
              <a:t>It should be a application that replaces the existing keyboard.</a:t>
            </a:r>
            <a:br>
              <a:rPr lang="ko"/>
            </a:br>
            <a:r>
              <a:rPr lang="ko">
                <a:solidFill>
                  <a:srgbClr val="0000FF"/>
                </a:solidFill>
              </a:rPr>
              <a:t>Basic keyboard functions should also be implemented to work well.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Evaluation strategy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ko"/>
              <a:t>Accuracy</a:t>
            </a:r>
            <a:r>
              <a:rPr lang="ko"/>
              <a:t> </a:t>
            </a:r>
            <a:r>
              <a:rPr lang="ko"/>
              <a:t>- Is recommended emoji fit with user’s intentions?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Ask the user to make a specific facial expression, and check if the recommendation matches.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ko"/>
              <a:t>Latency</a:t>
            </a:r>
            <a:r>
              <a:rPr lang="ko"/>
              <a:t> - Is recommendation fast enough?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Measure how long it takes to recommend emoji.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Overall project plan</a:t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761136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Overall project plan</a:t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7688701" cy="2229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 deliverable and success criteria</a:t>
            </a:r>
            <a:endParaRPr/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729450" y="2078875"/>
            <a:ext cx="7688700" cy="28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Accuracy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ko" sz="1300"/>
              <a:t>Intended emoji should be recommended with 80% of accuracy.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Latency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ko" sz="1300"/>
              <a:t>Recommendation should be done in 1 second.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UI/UX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ko" sz="1300"/>
              <a:t>It should be intuitive to use.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Emoji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845225" y="1984800"/>
            <a:ext cx="505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Language for everyone in the digital world.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Designed to add emotional </a:t>
            </a:r>
            <a:r>
              <a:rPr lang="ko" sz="1400"/>
              <a:t>nuance</a:t>
            </a:r>
            <a:r>
              <a:rPr lang="ko" sz="1400"/>
              <a:t> to otherwise flat text.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In terms of human behavior and context sensing, emoji helps represent “internal state - emotion”.</a:t>
            </a:r>
            <a:endParaRPr sz="14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825" y="1984800"/>
            <a:ext cx="2816299" cy="21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Target users and the problem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5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>
                <a:solidFill>
                  <a:srgbClr val="0000FF"/>
                </a:solidFill>
              </a:rPr>
              <a:t>Target user</a:t>
            </a:r>
            <a:r>
              <a:rPr lang="ko">
                <a:solidFill>
                  <a:srgbClr val="0000FF"/>
                </a:solidFill>
              </a:rPr>
              <a:t>s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ko" sz="1300"/>
              <a:t>Young people who want to send emoji in quick &amp; intuitive way.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ko" sz="1300"/>
              <a:t>Elderly people who have problems finding emoji they want.</a:t>
            </a:r>
            <a:endParaRPr sz="1300"/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ko">
                <a:solidFill>
                  <a:srgbClr val="FF0000"/>
                </a:solidFill>
              </a:rPr>
              <a:t>Problem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ko" sz="1300"/>
              <a:t>It is hard and inconvenient to find specific emoji from the list.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ko" sz="1300"/>
              <a:t>Finding emoji with keyword is annoying, especially for face emojis.</a:t>
            </a:r>
            <a:br>
              <a:rPr lang="ko" sz="1300"/>
            </a:b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Existing solutions and their limitations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50" y="2455900"/>
            <a:ext cx="1834566" cy="14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275" y="2455900"/>
            <a:ext cx="1814881" cy="14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787000" y="3935750"/>
            <a:ext cx="183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iOS keyboard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2716275" y="3901600"/>
            <a:ext cx="181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Naver</a:t>
            </a:r>
            <a:r>
              <a:rPr lang="ko" sz="1100">
                <a:latin typeface="Lato"/>
                <a:ea typeface="Lato"/>
                <a:cs typeface="Lato"/>
                <a:sym typeface="Lato"/>
              </a:rPr>
              <a:t> keyboard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4942550" y="2170600"/>
            <a:ext cx="3728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Three existing emoji interfaces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ko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Finding emoji from the list of grid.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ko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Searching emoji with keywords.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ko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Recommendation through text context recognition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key solution idea to tackle the problem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475875" y="2078875"/>
            <a:ext cx="4942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Using facial recognition with front camera, emoji-keyboard  recommends appropriate emoji.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People can select desired emoji accurately and intuitively, without scrolling lists or searching with keyword.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00" y="2161675"/>
            <a:ext cx="2793999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Usage scenarios - 1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498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James is going home, carrying baggage in his right hand.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He got an invitation message from his friend, and wants to respond with an smiling emoji to express his emotion.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He smiles to camera, and emoji-face-keyboard recommends him several smiling emojis.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He picks one of emoji from the list, using only his left hand.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448" y="2078875"/>
            <a:ext cx="3077224" cy="208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Usage scenarios - 2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2078875"/>
            <a:ext cx="498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Today is James’ birthday. James is going to take a photo of his birthday party and post it on SNS.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He wants to decorate his picture with emojis that show his happy emotion.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He smiles to camera, and emoji-face-keyboard recommends him several smiling emojis.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He picks emojis from the list and decorates his picture nicely.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025" y="2078875"/>
            <a:ext cx="3126749" cy="20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73868">
            <a:off x="5905097" y="3741578"/>
            <a:ext cx="362611" cy="30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422" y="2153288"/>
            <a:ext cx="344100" cy="27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9375" y="3141275"/>
            <a:ext cx="236700" cy="21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System overview</a:t>
            </a:r>
            <a:endParaRPr sz="2340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026" y="2530124"/>
            <a:ext cx="699099" cy="6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2480875" y="3229250"/>
            <a:ext cx="160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Face detection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Neural Network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4914027" y="3503035"/>
            <a:ext cx="160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emojis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3" name="Google Shape;143;p20"/>
          <p:cNvGrpSpPr/>
          <p:nvPr/>
        </p:nvGrpSpPr>
        <p:grpSpPr>
          <a:xfrm>
            <a:off x="489413" y="2180324"/>
            <a:ext cx="1655925" cy="1655925"/>
            <a:chOff x="1984563" y="2093986"/>
            <a:chExt cx="1655925" cy="1655925"/>
          </a:xfrm>
        </p:grpSpPr>
        <p:pic>
          <p:nvPicPr>
            <p:cNvPr id="144" name="Google Shape;14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84563" y="2093986"/>
              <a:ext cx="1655925" cy="1655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0"/>
            <p:cNvPicPr preferRelativeResize="0"/>
            <p:nvPr/>
          </p:nvPicPr>
          <p:blipFill rotWithShape="1">
            <a:blip r:embed="rId5">
              <a:alphaModFix/>
            </a:blip>
            <a:srcRect b="0" l="25972" r="32820" t="0"/>
            <a:stretch/>
          </p:blipFill>
          <p:spPr>
            <a:xfrm>
              <a:off x="2468800" y="2188000"/>
              <a:ext cx="687468" cy="53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20"/>
          <p:cNvSpPr/>
          <p:nvPr/>
        </p:nvSpPr>
        <p:spPr>
          <a:xfrm>
            <a:off x="2181850" y="2778875"/>
            <a:ext cx="4008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583512" y="2911103"/>
            <a:ext cx="289400" cy="535201"/>
            <a:chOff x="2570187" y="4040928"/>
            <a:chExt cx="289400" cy="535201"/>
          </a:xfrm>
        </p:grpSpPr>
        <p:grpSp>
          <p:nvGrpSpPr>
            <p:cNvPr id="148" name="Google Shape;148;p20"/>
            <p:cNvGrpSpPr/>
            <p:nvPr/>
          </p:nvGrpSpPr>
          <p:grpSpPr>
            <a:xfrm>
              <a:off x="2570189" y="4040928"/>
              <a:ext cx="289397" cy="535201"/>
              <a:chOff x="1926025" y="2137600"/>
              <a:chExt cx="515400" cy="951300"/>
            </a:xfrm>
          </p:grpSpPr>
          <p:sp>
            <p:nvSpPr>
              <p:cNvPr id="149" name="Google Shape;149;p20"/>
              <p:cNvSpPr/>
              <p:nvPr/>
            </p:nvSpPr>
            <p:spPr>
              <a:xfrm>
                <a:off x="1926025" y="2137600"/>
                <a:ext cx="515400" cy="951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>
                <a:off x="1975825" y="2213975"/>
                <a:ext cx="415800" cy="792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51" name="Google Shape;151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70187" y="4163825"/>
              <a:ext cx="289400" cy="28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20"/>
          <p:cNvSpPr/>
          <p:nvPr/>
        </p:nvSpPr>
        <p:spPr>
          <a:xfrm>
            <a:off x="3868800" y="2778888"/>
            <a:ext cx="4008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53" name="Google Shape;153;p20"/>
          <p:cNvSpPr txBox="1"/>
          <p:nvPr/>
        </p:nvSpPr>
        <p:spPr>
          <a:xfrm>
            <a:off x="1578550" y="2340888"/>
            <a:ext cx="160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captured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facial expression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3265500" y="2337813"/>
            <a:ext cx="160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coordinate of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facial landmarks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/>
          <p:nvPr/>
        </p:nvSpPr>
        <p:spPr>
          <a:xfrm rot="5400000">
            <a:off x="4546038" y="2701963"/>
            <a:ext cx="449400" cy="338700"/>
          </a:xfrm>
          <a:prstGeom prst="trapezoid">
            <a:avLst>
              <a:gd fmla="val 409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5756150" y="3096033"/>
            <a:ext cx="449400" cy="338700"/>
          </a:xfrm>
          <a:prstGeom prst="trapezoid">
            <a:avLst>
              <a:gd fmla="val 409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4763000" y="2582588"/>
            <a:ext cx="1797600" cy="69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emoji recommendation engine</a:t>
            </a:r>
            <a:endParaRPr b="1"/>
          </a:p>
        </p:txBody>
      </p:sp>
      <p:sp>
        <p:nvSpPr>
          <p:cNvPr id="158" name="Google Shape;158;p20"/>
          <p:cNvSpPr/>
          <p:nvPr/>
        </p:nvSpPr>
        <p:spPr>
          <a:xfrm rot="5400000">
            <a:off x="5780438" y="3630075"/>
            <a:ext cx="4008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3963" y="4027025"/>
            <a:ext cx="264374" cy="26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3363" y="4033905"/>
            <a:ext cx="264374" cy="250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3963" y="4362450"/>
            <a:ext cx="264376" cy="26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1598" y="880476"/>
            <a:ext cx="1797600" cy="39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3363" y="4362450"/>
            <a:ext cx="264374" cy="26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40"/>
              <a:t>System overview (additional feature)</a:t>
            </a:r>
            <a:endParaRPr sz="2340"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026" y="2530124"/>
            <a:ext cx="699099" cy="6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2480875" y="3229250"/>
            <a:ext cx="160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Object</a:t>
            </a:r>
            <a:r>
              <a:rPr b="1" lang="ko" sz="1000">
                <a:latin typeface="Lato"/>
                <a:ea typeface="Lato"/>
                <a:cs typeface="Lato"/>
                <a:sym typeface="Lato"/>
              </a:rPr>
              <a:t> detection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Neural Network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4914027" y="3503035"/>
            <a:ext cx="160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emojis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2181850" y="2778875"/>
            <a:ext cx="4008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3" name="Google Shape;173;p21"/>
          <p:cNvSpPr/>
          <p:nvPr/>
        </p:nvSpPr>
        <p:spPr>
          <a:xfrm>
            <a:off x="3868800" y="2778888"/>
            <a:ext cx="4008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4" name="Google Shape;174;p21"/>
          <p:cNvSpPr txBox="1"/>
          <p:nvPr/>
        </p:nvSpPr>
        <p:spPr>
          <a:xfrm>
            <a:off x="1578550" y="2379988"/>
            <a:ext cx="160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picture from gallery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3265500" y="2337813"/>
            <a:ext cx="160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Lato"/>
                <a:ea typeface="Lato"/>
                <a:cs typeface="Lato"/>
                <a:sym typeface="Lato"/>
              </a:rPr>
              <a:t>detected objects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1"/>
          <p:cNvSpPr/>
          <p:nvPr/>
        </p:nvSpPr>
        <p:spPr>
          <a:xfrm rot="5400000">
            <a:off x="4546038" y="2701963"/>
            <a:ext cx="449400" cy="338700"/>
          </a:xfrm>
          <a:prstGeom prst="trapezoid">
            <a:avLst>
              <a:gd fmla="val 409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5756150" y="3096033"/>
            <a:ext cx="449400" cy="338700"/>
          </a:xfrm>
          <a:prstGeom prst="trapezoid">
            <a:avLst>
              <a:gd fmla="val 409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4763000" y="2582588"/>
            <a:ext cx="1797600" cy="69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emoji recommendation engine</a:t>
            </a:r>
            <a:endParaRPr b="1"/>
          </a:p>
        </p:txBody>
      </p:sp>
      <p:sp>
        <p:nvSpPr>
          <p:cNvPr id="179" name="Google Shape;179;p21"/>
          <p:cNvSpPr/>
          <p:nvPr/>
        </p:nvSpPr>
        <p:spPr>
          <a:xfrm rot="5400000">
            <a:off x="5780438" y="3630075"/>
            <a:ext cx="4008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50" y="2519525"/>
            <a:ext cx="1466933" cy="8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3999" y="906944"/>
            <a:ext cx="1820925" cy="405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7388" y="4027024"/>
            <a:ext cx="1466925" cy="371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